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6" r:id="rId2"/>
    <p:sldId id="261" r:id="rId3"/>
    <p:sldId id="263" r:id="rId4"/>
    <p:sldId id="265" r:id="rId5"/>
    <p:sldId id="257" r:id="rId6"/>
    <p:sldId id="266" r:id="rId7"/>
    <p:sldId id="268" r:id="rId8"/>
    <p:sldId id="269" r:id="rId9"/>
    <p:sldId id="271" r:id="rId10"/>
  </p:sldIdLst>
  <p:sldSz cx="16256000" cy="9144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334683" y="812801"/>
            <a:ext cx="11568296" cy="4267200"/>
          </a:xfrm>
        </p:spPr>
        <p:txBody>
          <a:bodyPr anchor="b">
            <a:normAutofit/>
          </a:bodyPr>
          <a:lstStyle>
            <a:lvl1pPr algn="ctr">
              <a:defRPr sz="64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334683" y="5181600"/>
            <a:ext cx="11568296" cy="2540000"/>
          </a:xfrm>
        </p:spPr>
        <p:txBody>
          <a:bodyPr anchor="t">
            <a:normAutofit/>
          </a:bodyPr>
          <a:lstStyle>
            <a:lvl1pPr marL="0" indent="0" algn="ctr">
              <a:buNone/>
              <a:defRPr sz="2800">
                <a:gradFill flip="none" rotWithShape="1">
                  <a:gsLst>
                    <a:gs pos="0">
                      <a:schemeClr val="tx1"/>
                    </a:gs>
                    <a:gs pos="100000">
                      <a:schemeClr val="tx1">
                        <a:lumMod val="75000"/>
                      </a:schemeClr>
                    </a:gs>
                  </a:gsLst>
                  <a:lin ang="5400000" scaled="0"/>
                  <a:tileRect/>
                </a:gra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70602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21884" y="6310487"/>
            <a:ext cx="13208000" cy="755651"/>
          </a:xfrm>
        </p:spPr>
        <p:txBody>
          <a:bodyPr anchor="b">
            <a:normAutofit/>
          </a:bodyPr>
          <a:lstStyle>
            <a:lvl1pPr algn="l">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639483" y="1242816"/>
            <a:ext cx="10967925" cy="42199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it-IT"/>
              <a:t>Fare clic sull'icona per inserire un'immagine</a:t>
            </a:r>
            <a:endParaRPr lang="en-US" dirty="0"/>
          </a:p>
        </p:txBody>
      </p:sp>
      <p:sp>
        <p:nvSpPr>
          <p:cNvPr id="4" name="Text Placeholder 3"/>
          <p:cNvSpPr>
            <a:spLocks noGrp="1"/>
          </p:cNvSpPr>
          <p:nvPr>
            <p:ph type="body" sz="half" idx="2"/>
          </p:nvPr>
        </p:nvSpPr>
        <p:spPr>
          <a:xfrm>
            <a:off x="1521884" y="7066137"/>
            <a:ext cx="13208000" cy="658283"/>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25F26C-A53C-4EB6-B7C8-9F94333D13A6}"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265049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521883" y="812802"/>
            <a:ext cx="13207999" cy="4165599"/>
          </a:xfrm>
        </p:spPr>
        <p:txBody>
          <a:bodyPr anchor="ctr">
            <a:normAutofit/>
          </a:bodyPr>
          <a:lstStyle>
            <a:lvl1pPr algn="l">
              <a:defRPr sz="4267"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21881" y="5791200"/>
            <a:ext cx="13208000" cy="1930400"/>
          </a:xfrm>
        </p:spPr>
        <p:txBody>
          <a:bodyPr anchor="ctr">
            <a:normAutofit/>
          </a:bodyPr>
          <a:lstStyle>
            <a:lvl1pPr marL="0" indent="0" algn="l">
              <a:buNone/>
              <a:defRPr sz="2667">
                <a:gradFill flip="none" rotWithShape="1">
                  <a:gsLst>
                    <a:gs pos="0">
                      <a:schemeClr val="tx1"/>
                    </a:gs>
                    <a:gs pos="100000">
                      <a:schemeClr val="tx1">
                        <a:lumMod val="75000"/>
                      </a:schemeClr>
                    </a:gs>
                  </a:gsLst>
                  <a:lin ang="5400000" scaled="0"/>
                  <a:tileRect/>
                </a:gra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210885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1115483" y="1049099"/>
            <a:ext cx="812800"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accent1"/>
                </a:solidFill>
              </a:rPr>
              <a:t>“</a:t>
            </a:r>
          </a:p>
        </p:txBody>
      </p:sp>
      <p:sp>
        <p:nvSpPr>
          <p:cNvPr id="15" name="TextBox 14"/>
          <p:cNvSpPr txBox="1"/>
          <p:nvPr/>
        </p:nvSpPr>
        <p:spPr>
          <a:xfrm>
            <a:off x="13917083" y="3657600"/>
            <a:ext cx="812800"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666" dirty="0">
                <a:solidFill>
                  <a:schemeClr val="accent1"/>
                </a:solidFill>
              </a:rPr>
              <a:t>”</a:t>
            </a:r>
          </a:p>
        </p:txBody>
      </p:sp>
      <p:sp>
        <p:nvSpPr>
          <p:cNvPr id="2" name="Title 1"/>
          <p:cNvSpPr>
            <a:spLocks noGrp="1"/>
          </p:cNvSpPr>
          <p:nvPr>
            <p:ph type="title"/>
          </p:nvPr>
        </p:nvSpPr>
        <p:spPr>
          <a:xfrm>
            <a:off x="1928284" y="812802"/>
            <a:ext cx="12395197" cy="3657599"/>
          </a:xfrm>
        </p:spPr>
        <p:txBody>
          <a:bodyPr anchor="ctr">
            <a:normAutofit/>
          </a:bodyPr>
          <a:lstStyle>
            <a:lvl1pPr algn="l">
              <a:defRPr sz="4267"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2233083" y="4470400"/>
            <a:ext cx="11785603" cy="508000"/>
          </a:xfrm>
        </p:spPr>
        <p:txBody>
          <a:bodyPr anchor="ctr"/>
          <a:lstStyle>
            <a:lvl1pPr marL="0" indent="0">
              <a:buFontTx/>
              <a:buNone/>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521881" y="5791200"/>
            <a:ext cx="13208000" cy="1930400"/>
          </a:xfrm>
        </p:spPr>
        <p:txBody>
          <a:bodyPr vert="horz" lIns="91440" tIns="45720" rIns="91440" bIns="45720" rtlCol="0" anchor="ctr">
            <a:normAutofit/>
          </a:bodyPr>
          <a:lstStyle>
            <a:lvl1pPr>
              <a:buNone/>
              <a:defRPr lang="en-US" sz="2667">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gli stili del testo dello schema</a:t>
            </a:r>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369587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521883" y="4411441"/>
            <a:ext cx="13208000" cy="1958400"/>
          </a:xfrm>
        </p:spPr>
        <p:txBody>
          <a:bodyPr anchor="b">
            <a:normAutofit/>
          </a:bodyPr>
          <a:lstStyle>
            <a:lvl1pPr algn="l">
              <a:defRPr sz="4267"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21881" y="6369841"/>
            <a:ext cx="13208001" cy="1147200"/>
          </a:xfrm>
        </p:spPr>
        <p:txBody>
          <a:bodyPr vert="horz" lIns="91440" tIns="45720" rIns="91440" bIns="45720" rtlCol="0" anchor="t">
            <a:normAutofit/>
          </a:bodyPr>
          <a:lstStyle>
            <a:lvl1pPr>
              <a:defRPr lang="en-US" sz="2667">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gli stili del testo dello schema</a:t>
            </a:r>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202296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1115483" y="1049099"/>
            <a:ext cx="812800"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accent1"/>
                </a:solidFill>
              </a:rPr>
              <a:t>“</a:t>
            </a:r>
          </a:p>
        </p:txBody>
      </p:sp>
      <p:sp>
        <p:nvSpPr>
          <p:cNvPr id="15" name="TextBox 14"/>
          <p:cNvSpPr txBox="1"/>
          <p:nvPr/>
        </p:nvSpPr>
        <p:spPr>
          <a:xfrm>
            <a:off x="13917083" y="3657600"/>
            <a:ext cx="812800"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666" dirty="0">
                <a:solidFill>
                  <a:schemeClr val="accent1"/>
                </a:solidFill>
              </a:rPr>
              <a:t>”</a:t>
            </a:r>
          </a:p>
        </p:txBody>
      </p:sp>
      <p:sp>
        <p:nvSpPr>
          <p:cNvPr id="2" name="Title 1"/>
          <p:cNvSpPr>
            <a:spLocks noGrp="1"/>
          </p:cNvSpPr>
          <p:nvPr>
            <p:ph type="title"/>
          </p:nvPr>
        </p:nvSpPr>
        <p:spPr>
          <a:xfrm>
            <a:off x="1928284" y="812802"/>
            <a:ext cx="12395197" cy="3657599"/>
          </a:xfrm>
        </p:spPr>
        <p:txBody>
          <a:bodyPr anchor="ctr">
            <a:normAutofit/>
          </a:bodyPr>
          <a:lstStyle>
            <a:lvl1pPr algn="l">
              <a:defRPr sz="4267" b="0" cap="all">
                <a:gradFill flip="none" rotWithShape="1">
                  <a:gsLst>
                    <a:gs pos="0">
                      <a:schemeClr val="tx1"/>
                    </a:gs>
                    <a:gs pos="100000">
                      <a:schemeClr val="tx1">
                        <a:lumMod val="75000"/>
                      </a:schemeClr>
                    </a:gs>
                  </a:gsLst>
                  <a:lin ang="5400000" scaled="0"/>
                  <a:tileRect/>
                </a:gra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521883" y="5181600"/>
            <a:ext cx="13208000" cy="1185333"/>
          </a:xfrm>
        </p:spPr>
        <p:txBody>
          <a:bodyPr vert="horz" lIns="91440" tIns="45720" rIns="91440" bIns="45720" rtlCol="0" anchor="b">
            <a:normAutofit/>
          </a:bodyPr>
          <a:lstStyle>
            <a:lvl1pPr>
              <a:buNone/>
              <a:defRPr lang="en-US" sz="32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1521881" y="6366933"/>
            <a:ext cx="13208000" cy="1354667"/>
          </a:xfrm>
        </p:spPr>
        <p:txBody>
          <a:bodyPr anchor="t">
            <a:normAutofit/>
          </a:bodyPr>
          <a:lstStyle>
            <a:lvl1pPr marL="0" indent="0" algn="l">
              <a:buNone/>
              <a:defRPr sz="2400">
                <a:gradFill flip="none" rotWithShape="1">
                  <a:gsLst>
                    <a:gs pos="0">
                      <a:schemeClr val="tx1"/>
                    </a:gs>
                    <a:gs pos="100000">
                      <a:schemeClr val="tx1">
                        <a:lumMod val="75000"/>
                      </a:schemeClr>
                    </a:gs>
                  </a:gsLst>
                  <a:lin ang="5400000" scaled="0"/>
                  <a:tileRect/>
                </a:gra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2962465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521883" y="812802"/>
            <a:ext cx="13207999" cy="36575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1521883" y="4673600"/>
            <a:ext cx="13208000" cy="1117600"/>
          </a:xfrm>
        </p:spPr>
        <p:txBody>
          <a:bodyPr vert="horz" lIns="91440" tIns="45720" rIns="91440" bIns="45720" rtlCol="0" anchor="b">
            <a:normAutofit/>
          </a:bodyPr>
          <a:lstStyle>
            <a:lvl1pPr>
              <a:buNone/>
              <a:defRPr lang="en-US" sz="3733"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1521881" y="5791200"/>
            <a:ext cx="13208000" cy="1930400"/>
          </a:xfrm>
        </p:spPr>
        <p:txBody>
          <a:bodyPr anchor="t">
            <a:normAutofit/>
          </a:bodyPr>
          <a:lstStyle>
            <a:lvl1pPr marL="0" indent="0" algn="l">
              <a:buNone/>
              <a:defRPr sz="2400">
                <a:gradFill flip="none" rotWithShape="1">
                  <a:gsLst>
                    <a:gs pos="0">
                      <a:schemeClr val="tx1"/>
                    </a:gs>
                    <a:gs pos="100000">
                      <a:schemeClr val="tx1">
                        <a:lumMod val="75000"/>
                      </a:schemeClr>
                    </a:gs>
                  </a:gsLst>
                  <a:lin ang="5400000" scaled="0"/>
                  <a:tileRect/>
                </a:gra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319509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Title 1"/>
          <p:cNvSpPr>
            <a:spLocks noGrp="1"/>
          </p:cNvSpPr>
          <p:nvPr>
            <p:ph type="title"/>
          </p:nvPr>
        </p:nvSpPr>
        <p:spPr>
          <a:xfrm>
            <a:off x="1521884" y="812800"/>
            <a:ext cx="13207997" cy="25400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50235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812800"/>
            <a:ext cx="2947352" cy="69088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521883" y="812800"/>
            <a:ext cx="10058400" cy="69088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323987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401983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334684" y="4411441"/>
            <a:ext cx="11582400" cy="1958400"/>
          </a:xfrm>
        </p:spPr>
        <p:txBody>
          <a:bodyPr anchor="b"/>
          <a:lstStyle>
            <a:lvl1pPr algn="r">
              <a:defRPr sz="5333"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334682" y="6369841"/>
            <a:ext cx="11582401" cy="1147200"/>
          </a:xfrm>
        </p:spPr>
        <p:txBody>
          <a:bodyPr anchor="t">
            <a:normAutofit/>
          </a:bodyPr>
          <a:lstStyle>
            <a:lvl1pPr marL="0" indent="0" algn="r">
              <a:buNone/>
              <a:defRPr sz="2667">
                <a:gradFill flip="none" rotWithShape="1">
                  <a:gsLst>
                    <a:gs pos="0">
                      <a:schemeClr val="tx1"/>
                    </a:gs>
                    <a:gs pos="100000">
                      <a:schemeClr val="tx1">
                        <a:lumMod val="75000"/>
                      </a:schemeClr>
                    </a:gs>
                  </a:gsLst>
                  <a:lin ang="5400000" scaled="0"/>
                  <a:tileRect/>
                </a:gra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D25F26C-A53C-4EB6-B7C8-9F94333D13A6}"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203481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21883" y="3556000"/>
            <a:ext cx="6502400" cy="4165601"/>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8227483" y="3556000"/>
            <a:ext cx="6502400" cy="4165600"/>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D25F26C-A53C-4EB6-B7C8-9F94333D13A6}"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376862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05707" y="3544711"/>
            <a:ext cx="6118575" cy="768349"/>
          </a:xfrm>
        </p:spPr>
        <p:txBody>
          <a:bodyPr anchor="b">
            <a:noAutofit/>
          </a:bodyPr>
          <a:lstStyle>
            <a:lvl1pPr marL="0" indent="0">
              <a:buNone/>
              <a:defRPr sz="3733"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a:t>Fare clic per modificare gli stili del testo dello schema</a:t>
            </a:r>
          </a:p>
        </p:txBody>
      </p:sp>
      <p:sp>
        <p:nvSpPr>
          <p:cNvPr id="4" name="Content Placeholder 3"/>
          <p:cNvSpPr>
            <a:spLocks noGrp="1"/>
          </p:cNvSpPr>
          <p:nvPr>
            <p:ph sz="half" idx="2"/>
          </p:nvPr>
        </p:nvSpPr>
        <p:spPr>
          <a:xfrm>
            <a:off x="1521883" y="4324350"/>
            <a:ext cx="6502400" cy="3397249"/>
          </a:xfrm>
        </p:spPr>
        <p:txBody>
          <a:bodyPr anchor="t">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8590844" y="3556000"/>
            <a:ext cx="6139040" cy="768349"/>
          </a:xfrm>
        </p:spPr>
        <p:txBody>
          <a:bodyPr anchor="b">
            <a:noAutofit/>
          </a:bodyPr>
          <a:lstStyle>
            <a:lvl1pPr marL="0" indent="0">
              <a:buNone/>
              <a:defRPr sz="3733"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a:t>Fare clic per modificare gli stili del testo dello schema</a:t>
            </a:r>
          </a:p>
        </p:txBody>
      </p:sp>
      <p:sp>
        <p:nvSpPr>
          <p:cNvPr id="6" name="Content Placeholder 5"/>
          <p:cNvSpPr>
            <a:spLocks noGrp="1"/>
          </p:cNvSpPr>
          <p:nvPr>
            <p:ph sz="quarter" idx="4"/>
          </p:nvPr>
        </p:nvSpPr>
        <p:spPr>
          <a:xfrm>
            <a:off x="8227484" y="4324350"/>
            <a:ext cx="6502401" cy="3397249"/>
          </a:xfrm>
        </p:spPr>
        <p:txBody>
          <a:bodyPr anchor="t">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D25F26C-A53C-4EB6-B7C8-9F94333D13A6}" type="datetimeFigureOut">
              <a:rPr lang="it-IT" smtClean="0"/>
              <a:t>13/10/2020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141663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D25F26C-A53C-4EB6-B7C8-9F94333D13A6}" type="datetimeFigureOut">
              <a:rPr lang="it-IT" smtClean="0"/>
              <a:t>13/10/2020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48669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5F26C-A53C-4EB6-B7C8-9F94333D13A6}" type="datetimeFigureOut">
              <a:rPr lang="it-IT" smtClean="0"/>
              <a:t>13/10/2020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346232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21882" y="2133600"/>
            <a:ext cx="4732161" cy="1828800"/>
          </a:xfrm>
        </p:spPr>
        <p:txBody>
          <a:bodyPr anchor="b">
            <a:normAutofit/>
          </a:bodyPr>
          <a:lstStyle>
            <a:lvl1pPr algn="l">
              <a:defRPr sz="32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05084" y="812801"/>
            <a:ext cx="7924801" cy="6908800"/>
          </a:xfrm>
        </p:spPr>
        <p:txBody>
          <a:bodyPr anchor="ctr">
            <a:normAutofit/>
          </a:bodyPr>
          <a:lstStyle>
            <a:lvl1pPr>
              <a:defRPr sz="2667"/>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521882" y="3962400"/>
            <a:ext cx="4732161" cy="2438400"/>
          </a:xfrm>
        </p:spPr>
        <p:txBody>
          <a:bodyPr>
            <a:normAutofit/>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25F26C-A53C-4EB6-B7C8-9F94333D13A6}"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115279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21882" y="2133600"/>
            <a:ext cx="7112001" cy="1828800"/>
          </a:xfrm>
        </p:spPr>
        <p:txBody>
          <a:bodyPr anchor="b">
            <a:normAutofit/>
          </a:bodyPr>
          <a:lstStyle>
            <a:lvl1pPr algn="l">
              <a:defRPr sz="3733"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911645" y="-24384"/>
            <a:ext cx="4368799" cy="920496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it-IT"/>
              <a:t>Fare clic sull'icona per inserire un'immagine</a:t>
            </a:r>
            <a:endParaRPr lang="en-US" dirty="0"/>
          </a:p>
        </p:txBody>
      </p:sp>
      <p:sp>
        <p:nvSpPr>
          <p:cNvPr id="4" name="Text Placeholder 3"/>
          <p:cNvSpPr>
            <a:spLocks noGrp="1"/>
          </p:cNvSpPr>
          <p:nvPr>
            <p:ph type="body" sz="half" idx="2"/>
          </p:nvPr>
        </p:nvSpPr>
        <p:spPr>
          <a:xfrm>
            <a:off x="1521882" y="3962400"/>
            <a:ext cx="7112001" cy="2438400"/>
          </a:xfrm>
        </p:spPr>
        <p:txBody>
          <a:bodyP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it-IT"/>
              <a:t>Fare clic per modificare gli stili del testo dello schema</a:t>
            </a:r>
          </a:p>
        </p:txBody>
      </p:sp>
      <p:sp>
        <p:nvSpPr>
          <p:cNvPr id="5" name="Date Placeholder 4"/>
          <p:cNvSpPr>
            <a:spLocks noGrp="1"/>
          </p:cNvSpPr>
          <p:nvPr>
            <p:ph type="dt" sz="half" idx="10"/>
          </p:nvPr>
        </p:nvSpPr>
        <p:spPr>
          <a:xfrm>
            <a:off x="8532283" y="7844368"/>
            <a:ext cx="1219200" cy="486833"/>
          </a:xfrm>
        </p:spPr>
        <p:txBody>
          <a:bodyPr/>
          <a:lstStyle/>
          <a:p>
            <a:fld id="{2D25F26C-A53C-4EB6-B7C8-9F94333D13A6}" type="datetimeFigureOut">
              <a:rPr lang="it-IT" smtClean="0"/>
              <a:t>13/10/2020</a:t>
            </a:fld>
            <a:endParaRPr lang="it-IT"/>
          </a:p>
        </p:txBody>
      </p:sp>
      <p:sp>
        <p:nvSpPr>
          <p:cNvPr id="6" name="Footer Placeholder 5"/>
          <p:cNvSpPr>
            <a:spLocks noGrp="1"/>
          </p:cNvSpPr>
          <p:nvPr>
            <p:ph type="ftr" sz="quarter" idx="11"/>
          </p:nvPr>
        </p:nvSpPr>
        <p:spPr>
          <a:xfrm>
            <a:off x="1521883" y="7844368"/>
            <a:ext cx="6807200" cy="486833"/>
          </a:xfrm>
        </p:spPr>
        <p:txBody>
          <a:bodyPr/>
          <a:lstStyle/>
          <a:p>
            <a:endParaRPr lang="it-IT"/>
          </a:p>
        </p:txBody>
      </p:sp>
      <p:sp>
        <p:nvSpPr>
          <p:cNvPr id="7" name="Slide Number Placeholder 6"/>
          <p:cNvSpPr>
            <a:spLocks noGrp="1"/>
          </p:cNvSpPr>
          <p:nvPr>
            <p:ph type="sldNum" sz="quarter" idx="12"/>
          </p:nvPr>
        </p:nvSpPr>
        <p:spPr>
          <a:xfrm>
            <a:off x="14323484" y="7844368"/>
            <a:ext cx="430089" cy="486833"/>
          </a:xfrm>
        </p:spPr>
        <p:txBody>
          <a:bodyPr/>
          <a:lstStyle/>
          <a:p>
            <a:fld id="{5090BB62-AD06-40C9-9786-51B38007EA58}" type="slidenum">
              <a:rPr lang="it-IT" smtClean="0"/>
              <a:t>‹N›</a:t>
            </a:fld>
            <a:endParaRPr lang="it-IT"/>
          </a:p>
        </p:txBody>
      </p:sp>
    </p:spTree>
    <p:extLst>
      <p:ext uri="{BB962C8B-B14F-4D97-AF65-F5344CB8AC3E}">
        <p14:creationId xmlns:p14="http://schemas.microsoft.com/office/powerpoint/2010/main" val="163049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1884" y="812800"/>
            <a:ext cx="13207997" cy="25400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521884" y="3556000"/>
            <a:ext cx="13207997" cy="4165601"/>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1783483" y="7844368"/>
            <a:ext cx="2133600" cy="486833"/>
          </a:xfrm>
          <a:prstGeom prst="rect">
            <a:avLst/>
          </a:prstGeom>
        </p:spPr>
        <p:txBody>
          <a:bodyPr vert="horz" lIns="91440" tIns="45720" rIns="91440" bIns="45720" rtlCol="0" anchor="ctr"/>
          <a:lstStyle>
            <a:lvl1pPr algn="r">
              <a:defRPr sz="1200" b="1" i="0">
                <a:solidFill>
                  <a:schemeClr val="tx1">
                    <a:lumMod val="75000"/>
                  </a:schemeClr>
                </a:solidFill>
                <a:effectLst>
                  <a:outerShdw blurRad="50800" dist="38100" dir="2700000" algn="tl" rotWithShape="0">
                    <a:srgbClr val="000000">
                      <a:alpha val="43000"/>
                    </a:srgbClr>
                  </a:outerShdw>
                </a:effectLst>
                <a:latin typeface="+mn-lt"/>
              </a:defRPr>
            </a:lvl1pPr>
          </a:lstStyle>
          <a:p>
            <a:fld id="{2D25F26C-A53C-4EB6-B7C8-9F94333D13A6}" type="datetimeFigureOut">
              <a:rPr lang="it-IT" smtClean="0"/>
              <a:t>13/10/2020</a:t>
            </a:fld>
            <a:endParaRPr lang="it-IT"/>
          </a:p>
        </p:txBody>
      </p:sp>
      <p:sp>
        <p:nvSpPr>
          <p:cNvPr id="5" name="Footer Placeholder 4"/>
          <p:cNvSpPr>
            <a:spLocks noGrp="1"/>
          </p:cNvSpPr>
          <p:nvPr>
            <p:ph type="ftr" sz="quarter" idx="3"/>
          </p:nvPr>
        </p:nvSpPr>
        <p:spPr>
          <a:xfrm>
            <a:off x="1521883" y="7844368"/>
            <a:ext cx="10058400" cy="486833"/>
          </a:xfrm>
          <a:prstGeom prst="rect">
            <a:avLst/>
          </a:prstGeom>
        </p:spPr>
        <p:txBody>
          <a:bodyPr vert="horz" lIns="91440" tIns="45720" rIns="91440" bIns="45720" rtlCol="0" anchor="ctr"/>
          <a:lstStyle>
            <a:lvl1pPr algn="l">
              <a:defRPr sz="12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it-IT"/>
          </a:p>
        </p:txBody>
      </p:sp>
      <p:sp>
        <p:nvSpPr>
          <p:cNvPr id="6" name="Slide Number Placeholder 5"/>
          <p:cNvSpPr>
            <a:spLocks noGrp="1"/>
          </p:cNvSpPr>
          <p:nvPr>
            <p:ph type="sldNum" sz="quarter" idx="4"/>
          </p:nvPr>
        </p:nvSpPr>
        <p:spPr>
          <a:xfrm>
            <a:off x="14018684" y="7844368"/>
            <a:ext cx="734889" cy="486833"/>
          </a:xfrm>
          <a:prstGeom prst="rect">
            <a:avLst/>
          </a:prstGeom>
        </p:spPr>
        <p:txBody>
          <a:bodyPr vert="horz" lIns="91440" tIns="45720" rIns="91440" bIns="45720" rtlCol="0" anchor="ctr"/>
          <a:lstStyle>
            <a:lvl1pPr algn="r">
              <a:defRPr sz="1200" b="1" i="0">
                <a:solidFill>
                  <a:schemeClr val="tx1">
                    <a:lumMod val="75000"/>
                  </a:schemeClr>
                </a:solidFill>
                <a:effectLst>
                  <a:outerShdw blurRad="50800" dist="38100" dir="2700000" algn="tl" rotWithShape="0">
                    <a:srgbClr val="000000">
                      <a:alpha val="43000"/>
                    </a:srgbClr>
                  </a:outerShdw>
                </a:effectLst>
                <a:latin typeface="+mn-lt"/>
              </a:defRPr>
            </a:lvl1pPr>
          </a:lstStyle>
          <a:p>
            <a:fld id="{5090BB62-AD06-40C9-9786-51B38007EA58}" type="slidenum">
              <a:rPr lang="it-IT" smtClean="0"/>
              <a:t>‹N›</a:t>
            </a:fld>
            <a:endParaRPr lang="it-IT"/>
          </a:p>
        </p:txBody>
      </p:sp>
    </p:spTree>
    <p:extLst>
      <p:ext uri="{BB962C8B-B14F-4D97-AF65-F5344CB8AC3E}">
        <p14:creationId xmlns:p14="http://schemas.microsoft.com/office/powerpoint/2010/main" val="2987958065"/>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l" defTabSz="609585" rtl="0" eaLnBrk="1" latinLnBrk="0" hangingPunct="1">
        <a:spcBef>
          <a:spcPct val="0"/>
        </a:spcBef>
        <a:buNone/>
        <a:defRPr sz="4267"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990" indent="-380990" algn="l" defTabSz="609585" rtl="0" eaLnBrk="1" latinLnBrk="0" hangingPunct="1">
        <a:spcBef>
          <a:spcPct val="20000"/>
        </a:spcBef>
        <a:spcAft>
          <a:spcPts val="800"/>
        </a:spcAft>
        <a:buClr>
          <a:schemeClr val="tx1"/>
        </a:buClr>
        <a:buSzPct val="100000"/>
        <a:buFont typeface="Arial"/>
        <a:buChar char="•"/>
        <a:defRPr sz="266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990575" indent="-380990" algn="l" defTabSz="609585" rtl="0" eaLnBrk="1" latinLnBrk="0" hangingPunct="1">
        <a:spcBef>
          <a:spcPct val="20000"/>
        </a:spcBef>
        <a:spcAft>
          <a:spcPts val="800"/>
        </a:spcAft>
        <a:buClr>
          <a:schemeClr val="tx1"/>
        </a:buClr>
        <a:buSzPct val="100000"/>
        <a:buFont typeface="Arial"/>
        <a:buChar char="•"/>
        <a:defRPr sz="2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600160" indent="-380990" algn="l" defTabSz="609585" rtl="0" eaLnBrk="1" latinLnBrk="0" hangingPunct="1">
        <a:spcBef>
          <a:spcPct val="20000"/>
        </a:spcBef>
        <a:spcAft>
          <a:spcPts val="800"/>
        </a:spcAft>
        <a:buClr>
          <a:schemeClr val="tx1"/>
        </a:buClr>
        <a:buSzPct val="100000"/>
        <a:buFont typeface="Arial"/>
        <a:buChar char="•"/>
        <a:defRPr sz="2133"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2057349" indent="-228594" algn="l" defTabSz="609585" rtl="0" eaLnBrk="1" latinLnBrk="0" hangingPunct="1">
        <a:spcBef>
          <a:spcPct val="20000"/>
        </a:spcBef>
        <a:spcAft>
          <a:spcPts val="800"/>
        </a:spcAft>
        <a:buClr>
          <a:schemeClr val="tx1"/>
        </a:buClr>
        <a:buSzPct val="100000"/>
        <a:buFont typeface="Arial"/>
        <a:buChar char="•"/>
        <a:defRPr sz="186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666933" indent="-228594" algn="l" defTabSz="609585" rtl="0" eaLnBrk="1" latinLnBrk="0" hangingPunct="1">
        <a:spcBef>
          <a:spcPct val="20000"/>
        </a:spcBef>
        <a:spcAft>
          <a:spcPts val="800"/>
        </a:spcAft>
        <a:buClr>
          <a:schemeClr val="tx1"/>
        </a:buClr>
        <a:buSzPct val="100000"/>
        <a:buFont typeface="Arial"/>
        <a:buChar char="•"/>
        <a:defRPr sz="186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352716" indent="-304792" algn="l" defTabSz="609585" rtl="0" eaLnBrk="1" latinLnBrk="0" hangingPunct="1">
        <a:spcBef>
          <a:spcPct val="20000"/>
        </a:spcBef>
        <a:spcAft>
          <a:spcPts val="8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3962301" indent="-304792" algn="l" defTabSz="609585" rtl="0" eaLnBrk="1" latinLnBrk="0" hangingPunct="1">
        <a:spcBef>
          <a:spcPct val="20000"/>
        </a:spcBef>
        <a:spcAft>
          <a:spcPts val="8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4571886" indent="-304792" algn="l" defTabSz="609585" rtl="0" eaLnBrk="1" latinLnBrk="0" hangingPunct="1">
        <a:spcBef>
          <a:spcPct val="20000"/>
        </a:spcBef>
        <a:spcAft>
          <a:spcPts val="8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5181470" indent="-304792" algn="l" defTabSz="609585" rtl="0" eaLnBrk="1" latinLnBrk="0" hangingPunct="1">
        <a:spcBef>
          <a:spcPct val="20000"/>
        </a:spcBef>
        <a:spcAft>
          <a:spcPts val="8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6.gif" /><Relationship Id="rId2" Type="http://schemas.openxmlformats.org/officeDocument/2006/relationships/image" Target="../media/image5.png" /><Relationship Id="rId1" Type="http://schemas.openxmlformats.org/officeDocument/2006/relationships/slideLayout" Target="../slideLayouts/slideLayout1.xml" /><Relationship Id="rId6" Type="http://schemas.openxmlformats.org/officeDocument/2006/relationships/image" Target="../media/image2.JPG" /><Relationship Id="rId5" Type="http://schemas.openxmlformats.org/officeDocument/2006/relationships/image" Target="../media/image8.png" /><Relationship Id="rId4" Type="http://schemas.openxmlformats.org/officeDocument/2006/relationships/image" Target="../media/image7.png" /></Relationships>
</file>

<file path=ppt/slides/_rels/slide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jpeg" /><Relationship Id="rId1" Type="http://schemas.openxmlformats.org/officeDocument/2006/relationships/slideLayout" Target="../slideLayouts/slideLayout1.xml" /><Relationship Id="rId6" Type="http://schemas.openxmlformats.org/officeDocument/2006/relationships/image" Target="../media/image2.JPG" /><Relationship Id="rId5" Type="http://schemas.openxmlformats.org/officeDocument/2006/relationships/image" Target="../media/image12.png" /><Relationship Id="rId4" Type="http://schemas.openxmlformats.org/officeDocument/2006/relationships/image" Target="../media/image11.png" /></Relationships>
</file>

<file path=ppt/slides/_rels/slide6.xml.rels><?xml version="1.0" encoding="UTF-8" standalone="yes"?>
<Relationships xmlns="http://schemas.openxmlformats.org/package/2006/relationships"><Relationship Id="rId3" Type="http://schemas.openxmlformats.org/officeDocument/2006/relationships/image" Target="../media/image13.emf" /><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6.gif" /><Relationship Id="rId1" Type="http://schemas.openxmlformats.org/officeDocument/2006/relationships/slideLayout" Target="../slideLayouts/slideLayout1.xml" /><Relationship Id="rId6" Type="http://schemas.openxmlformats.org/officeDocument/2006/relationships/image" Target="../media/image9.jpeg" /><Relationship Id="rId5" Type="http://schemas.openxmlformats.org/officeDocument/2006/relationships/image" Target="../media/image14.png" /><Relationship Id="rId4" Type="http://schemas.openxmlformats.org/officeDocument/2006/relationships/image" Target="../media/image10.png" /></Relationships>
</file>

<file path=ppt/slides/_rels/slide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image" Target="../media/image2.JP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disegnando&#10;&#10;Descrizione generata automaticamente">
            <a:extLst>
              <a:ext uri="{FF2B5EF4-FFF2-40B4-BE49-F238E27FC236}">
                <a16:creationId xmlns:a16="http://schemas.microsoft.com/office/drawing/2014/main" id="{ACE8EEA3-DCF2-4B31-BCE7-BFB4C27B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988" y="504185"/>
            <a:ext cx="5246054" cy="1413117"/>
          </a:xfrm>
          <a:prstGeom prst="rect">
            <a:avLst/>
          </a:prstGeom>
        </p:spPr>
      </p:pic>
      <p:sp>
        <p:nvSpPr>
          <p:cNvPr id="5" name="CasellaDiTesto 4">
            <a:extLst>
              <a:ext uri="{FF2B5EF4-FFF2-40B4-BE49-F238E27FC236}">
                <a16:creationId xmlns:a16="http://schemas.microsoft.com/office/drawing/2014/main" id="{417D926E-8A56-4669-A60E-224E9E812184}"/>
              </a:ext>
            </a:extLst>
          </p:cNvPr>
          <p:cNvSpPr txBox="1"/>
          <p:nvPr/>
        </p:nvSpPr>
        <p:spPr>
          <a:xfrm>
            <a:off x="6776820" y="2140751"/>
            <a:ext cx="2172390" cy="646331"/>
          </a:xfrm>
          <a:prstGeom prst="rect">
            <a:avLst/>
          </a:prstGeom>
          <a:noFill/>
        </p:spPr>
        <p:txBody>
          <a:bodyPr wrap="none" rtlCol="0">
            <a:spAutoFit/>
          </a:bodyPr>
          <a:lstStyle/>
          <a:p>
            <a:pPr algn="ctr"/>
            <a:r>
              <a:rPr lang="it-IT" sz="3600" dirty="0"/>
              <a:t>presenta</a:t>
            </a:r>
          </a:p>
        </p:txBody>
      </p:sp>
      <p:sp>
        <p:nvSpPr>
          <p:cNvPr id="6" name="Rettangolo 5">
            <a:extLst>
              <a:ext uri="{FF2B5EF4-FFF2-40B4-BE49-F238E27FC236}">
                <a16:creationId xmlns:a16="http://schemas.microsoft.com/office/drawing/2014/main" id="{D26E4930-0035-4195-A722-DFD517C16694}"/>
              </a:ext>
            </a:extLst>
          </p:cNvPr>
          <p:cNvSpPr/>
          <p:nvPr/>
        </p:nvSpPr>
        <p:spPr>
          <a:xfrm>
            <a:off x="2300967" y="4110335"/>
            <a:ext cx="11351237" cy="923330"/>
          </a:xfrm>
          <a:prstGeom prst="rect">
            <a:avLst/>
          </a:prstGeom>
          <a:noFill/>
        </p:spPr>
        <p:txBody>
          <a:bodyPr wrap="square" lIns="91440" tIns="45720" rIns="91440" bIns="45720">
            <a:spAutoFit/>
          </a:bodyPr>
          <a:lstStyle/>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DP MAINTENANCE LAB</a:t>
            </a:r>
            <a:endPar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CasellaDiTesto 9">
            <a:extLst>
              <a:ext uri="{FF2B5EF4-FFF2-40B4-BE49-F238E27FC236}">
                <a16:creationId xmlns:a16="http://schemas.microsoft.com/office/drawing/2014/main" id="{4B461046-CBD4-481A-8BFD-74D1B8784EF9}"/>
              </a:ext>
            </a:extLst>
          </p:cNvPr>
          <p:cNvSpPr txBox="1"/>
          <p:nvPr/>
        </p:nvSpPr>
        <p:spPr>
          <a:xfrm>
            <a:off x="2759381" y="6218419"/>
            <a:ext cx="10737235" cy="1754326"/>
          </a:xfrm>
          <a:prstGeom prst="rect">
            <a:avLst/>
          </a:prstGeom>
          <a:noFill/>
        </p:spPr>
        <p:txBody>
          <a:bodyPr wrap="none" rtlCol="0">
            <a:spAutoFit/>
          </a:bodyPr>
          <a:lstStyle/>
          <a:p>
            <a:pPr algn="ctr"/>
            <a:r>
              <a:rPr lang="it-IT" sz="3600" dirty="0"/>
              <a:t>Servizio di manutenzione meccanica remota </a:t>
            </a:r>
          </a:p>
          <a:p>
            <a:pPr algn="ctr"/>
            <a:r>
              <a:rPr lang="it-IT" sz="3600" dirty="0"/>
              <a:t>attraverso sostituzione pezzi con stampa solida </a:t>
            </a:r>
          </a:p>
          <a:p>
            <a:pPr algn="ctr"/>
            <a:r>
              <a:rPr lang="it-IT" sz="3600" dirty="0"/>
              <a:t>e teleguida manutentori con esperti in remoto</a:t>
            </a:r>
          </a:p>
        </p:txBody>
      </p:sp>
    </p:spTree>
    <p:extLst>
      <p:ext uri="{BB962C8B-B14F-4D97-AF65-F5344CB8AC3E}">
        <p14:creationId xmlns:p14="http://schemas.microsoft.com/office/powerpoint/2010/main" val="348936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C6A1BC0-ACBF-4A25-80E0-38105BA65D48}"/>
              </a:ext>
            </a:extLst>
          </p:cNvPr>
          <p:cNvPicPr>
            <a:picLocks noChangeAspect="1"/>
          </p:cNvPicPr>
          <p:nvPr/>
        </p:nvPicPr>
        <p:blipFill>
          <a:blip r:embed="rId2"/>
          <a:stretch>
            <a:fillRect/>
          </a:stretch>
        </p:blipFill>
        <p:spPr>
          <a:xfrm>
            <a:off x="2994025" y="358141"/>
            <a:ext cx="10267950" cy="5924550"/>
          </a:xfrm>
          <a:prstGeom prst="rect">
            <a:avLst/>
          </a:prstGeom>
        </p:spPr>
      </p:pic>
      <p:sp>
        <p:nvSpPr>
          <p:cNvPr id="10" name="Freccia in giù 9">
            <a:extLst>
              <a:ext uri="{FF2B5EF4-FFF2-40B4-BE49-F238E27FC236}">
                <a16:creationId xmlns:a16="http://schemas.microsoft.com/office/drawing/2014/main" id="{80B7E09F-41B0-4837-A806-74EDF8BCB1C1}"/>
              </a:ext>
            </a:extLst>
          </p:cNvPr>
          <p:cNvSpPr/>
          <p:nvPr/>
        </p:nvSpPr>
        <p:spPr>
          <a:xfrm>
            <a:off x="4912962" y="6422064"/>
            <a:ext cx="712382" cy="97819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dirty="0"/>
          </a:p>
        </p:txBody>
      </p:sp>
      <p:pic>
        <p:nvPicPr>
          <p:cNvPr id="11" name="Immagine 10" descr="Immagine che contiene disegnando&#10;&#10;Descrizione generata automaticamente">
            <a:extLst>
              <a:ext uri="{FF2B5EF4-FFF2-40B4-BE49-F238E27FC236}">
                <a16:creationId xmlns:a16="http://schemas.microsoft.com/office/drawing/2014/main" id="{E53397AB-BCFD-4678-84E1-A4F8A7DC8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107" y="7589386"/>
            <a:ext cx="4441785" cy="1196473"/>
          </a:xfrm>
          <a:prstGeom prst="rect">
            <a:avLst/>
          </a:prstGeom>
        </p:spPr>
      </p:pic>
      <p:sp>
        <p:nvSpPr>
          <p:cNvPr id="13" name="Freccia in giù 12">
            <a:extLst>
              <a:ext uri="{FF2B5EF4-FFF2-40B4-BE49-F238E27FC236}">
                <a16:creationId xmlns:a16="http://schemas.microsoft.com/office/drawing/2014/main" id="{270CBCA4-C421-4AAE-94E9-BA7EA377408E}"/>
              </a:ext>
            </a:extLst>
          </p:cNvPr>
          <p:cNvSpPr/>
          <p:nvPr/>
        </p:nvSpPr>
        <p:spPr>
          <a:xfrm>
            <a:off x="10630658" y="6390165"/>
            <a:ext cx="712382" cy="97819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dirty="0"/>
          </a:p>
        </p:txBody>
      </p:sp>
      <p:sp>
        <p:nvSpPr>
          <p:cNvPr id="21" name="CasellaDiTesto 20">
            <a:extLst>
              <a:ext uri="{FF2B5EF4-FFF2-40B4-BE49-F238E27FC236}">
                <a16:creationId xmlns:a16="http://schemas.microsoft.com/office/drawing/2014/main" id="{0AD9154F-2D91-42E9-9615-3789330BE341}"/>
              </a:ext>
            </a:extLst>
          </p:cNvPr>
          <p:cNvSpPr txBox="1"/>
          <p:nvPr/>
        </p:nvSpPr>
        <p:spPr>
          <a:xfrm>
            <a:off x="5625343" y="6383183"/>
            <a:ext cx="4948735" cy="1077218"/>
          </a:xfrm>
          <a:prstGeom prst="rect">
            <a:avLst/>
          </a:prstGeom>
          <a:noFill/>
        </p:spPr>
        <p:txBody>
          <a:bodyPr wrap="square">
            <a:spAutoFit/>
          </a:bodyPr>
          <a:lstStyle/>
          <a:p>
            <a:pPr algn="ctr"/>
            <a:r>
              <a:rPr lang="it-IT" sz="3200" dirty="0"/>
              <a:t>DIGITAL SPINOFF</a:t>
            </a:r>
          </a:p>
          <a:p>
            <a:pPr algn="ctr"/>
            <a:r>
              <a:rPr lang="it-IT" sz="3200" dirty="0"/>
              <a:t>REMOTE MAINTENANCE</a:t>
            </a:r>
          </a:p>
        </p:txBody>
      </p:sp>
    </p:spTree>
    <p:extLst>
      <p:ext uri="{BB962C8B-B14F-4D97-AF65-F5344CB8AC3E}">
        <p14:creationId xmlns:p14="http://schemas.microsoft.com/office/powerpoint/2010/main" val="219244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6E695BEC-1978-435B-85BC-9ED7420F8B5E}"/>
              </a:ext>
            </a:extLst>
          </p:cNvPr>
          <p:cNvSpPr txBox="1"/>
          <p:nvPr/>
        </p:nvSpPr>
        <p:spPr>
          <a:xfrm>
            <a:off x="1451018" y="703803"/>
            <a:ext cx="8171446" cy="1569660"/>
          </a:xfrm>
          <a:prstGeom prst="rect">
            <a:avLst/>
          </a:prstGeom>
          <a:noFill/>
        </p:spPr>
        <p:txBody>
          <a:bodyPr wrap="square" rtlCol="0">
            <a:spAutoFit/>
          </a:bodyPr>
          <a:lstStyle/>
          <a:p>
            <a:pPr algn="ctr"/>
            <a:r>
              <a:rPr lang="it-IT" sz="3200" dirty="0">
                <a:latin typeface="Tahoma" panose="020B0604030504040204" pitchFamily="34" charset="0"/>
                <a:ea typeface="Tahoma" panose="020B0604030504040204" pitchFamily="34" charset="0"/>
                <a:cs typeface="Tahoma" panose="020B0604030504040204" pitchFamily="34" charset="0"/>
              </a:rPr>
              <a:t>CLIENTI</a:t>
            </a:r>
          </a:p>
          <a:p>
            <a:pPr marL="457200" indent="-457200">
              <a:buFont typeface="Wingdings" panose="05000000000000000000" pitchFamily="2" charset="2"/>
              <a:buChar char="Ø"/>
            </a:pPr>
            <a:r>
              <a:rPr lang="it-IT" sz="3200" dirty="0">
                <a:latin typeface="Tahoma" panose="020B0604030504040204" pitchFamily="34" charset="0"/>
                <a:ea typeface="Tahoma" panose="020B0604030504040204" pitchFamily="34" charset="0"/>
                <a:cs typeface="Tahoma" panose="020B0604030504040204" pitchFamily="34" charset="0"/>
              </a:rPr>
              <a:t>Navi da crociera </a:t>
            </a:r>
          </a:p>
          <a:p>
            <a:pPr marL="457200" indent="-457200">
              <a:buFont typeface="Wingdings" panose="05000000000000000000" pitchFamily="2" charset="2"/>
              <a:buChar char="Ø"/>
            </a:pPr>
            <a:r>
              <a:rPr lang="it-IT" sz="3200" dirty="0">
                <a:latin typeface="Tahoma" panose="020B0604030504040204" pitchFamily="34" charset="0"/>
                <a:ea typeface="Tahoma" panose="020B0604030504040204" pitchFamily="34" charset="0"/>
                <a:cs typeface="Tahoma" panose="020B0604030504040204" pitchFamily="34" charset="0"/>
              </a:rPr>
              <a:t>Tutte le situazioni off-</a:t>
            </a:r>
            <a:r>
              <a:rPr lang="it-IT" sz="3200" dirty="0" err="1">
                <a:latin typeface="Tahoma" panose="020B0604030504040204" pitchFamily="34" charset="0"/>
                <a:ea typeface="Tahoma" panose="020B0604030504040204" pitchFamily="34" charset="0"/>
                <a:cs typeface="Tahoma" panose="020B0604030504040204" pitchFamily="34" charset="0"/>
              </a:rPr>
              <a:t>grid</a:t>
            </a:r>
            <a:endParaRPr lang="it-IT" sz="3200" dirty="0">
              <a:latin typeface="Tahoma" panose="020B0604030504040204" pitchFamily="34" charset="0"/>
              <a:ea typeface="Tahoma" panose="020B0604030504040204" pitchFamily="34" charset="0"/>
              <a:cs typeface="Tahoma" panose="020B0604030504040204" pitchFamily="34" charset="0"/>
            </a:endParaRPr>
          </a:p>
        </p:txBody>
      </p:sp>
      <p:pic>
        <p:nvPicPr>
          <p:cNvPr id="3" name="Immagine 2" descr="Immagine che contiene disegnando&#10;&#10;Descrizione generata automaticamente">
            <a:extLst>
              <a:ext uri="{FF2B5EF4-FFF2-40B4-BE49-F238E27FC236}">
                <a16:creationId xmlns:a16="http://schemas.microsoft.com/office/drawing/2014/main" id="{ACE8EEA3-DCF2-4B31-BCE7-BFB4C27B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8270" y="357077"/>
            <a:ext cx="2606219" cy="702031"/>
          </a:xfrm>
          <a:prstGeom prst="rect">
            <a:avLst/>
          </a:prstGeom>
        </p:spPr>
      </p:pic>
      <p:pic>
        <p:nvPicPr>
          <p:cNvPr id="4" name="Immagine 3" descr="Immagine che contiene aperto, tavolo, sedendo, largo&#10;&#10;Descrizione generata automaticamente">
            <a:extLst>
              <a:ext uri="{FF2B5EF4-FFF2-40B4-BE49-F238E27FC236}">
                <a16:creationId xmlns:a16="http://schemas.microsoft.com/office/drawing/2014/main" id="{35F709C7-76D8-42D5-AE8A-342720F74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196" y="1724727"/>
            <a:ext cx="5694546" cy="5694546"/>
          </a:xfrm>
          <a:prstGeom prst="rect">
            <a:avLst/>
          </a:prstGeom>
        </p:spPr>
      </p:pic>
      <p:sp>
        <p:nvSpPr>
          <p:cNvPr id="11" name="CasellaDiTesto 10">
            <a:extLst>
              <a:ext uri="{FF2B5EF4-FFF2-40B4-BE49-F238E27FC236}">
                <a16:creationId xmlns:a16="http://schemas.microsoft.com/office/drawing/2014/main" id="{94699803-2DEA-412A-ADCD-CE7E741A4BC9}"/>
              </a:ext>
            </a:extLst>
          </p:cNvPr>
          <p:cNvSpPr txBox="1"/>
          <p:nvPr/>
        </p:nvSpPr>
        <p:spPr>
          <a:xfrm>
            <a:off x="1451018" y="3254647"/>
            <a:ext cx="8171446" cy="1569660"/>
          </a:xfrm>
          <a:prstGeom prst="rect">
            <a:avLst/>
          </a:prstGeom>
          <a:noFill/>
        </p:spPr>
        <p:txBody>
          <a:bodyPr wrap="square" rtlCol="0">
            <a:spAutoFit/>
          </a:bodyPr>
          <a:lstStyle/>
          <a:p>
            <a:pPr algn="ctr"/>
            <a:r>
              <a:rPr lang="it-IT" sz="3200" dirty="0">
                <a:latin typeface="Tahoma" panose="020B0604030504040204" pitchFamily="34" charset="0"/>
                <a:ea typeface="Tahoma" panose="020B0604030504040204" pitchFamily="34" charset="0"/>
                <a:cs typeface="Tahoma" panose="020B0604030504040204" pitchFamily="34" charset="0"/>
              </a:rPr>
              <a:t>SERVIZI</a:t>
            </a:r>
          </a:p>
          <a:p>
            <a:pPr marL="457200" indent="-457200">
              <a:buFont typeface="Wingdings" panose="05000000000000000000" pitchFamily="2" charset="2"/>
              <a:buChar char="Ø"/>
            </a:pPr>
            <a:r>
              <a:rPr lang="it-IT" sz="3200" dirty="0">
                <a:latin typeface="Tahoma" panose="020B0604030504040204" pitchFamily="34" charset="0"/>
                <a:ea typeface="Tahoma" panose="020B0604030504040204" pitchFamily="34" charset="0"/>
                <a:cs typeface="Tahoma" panose="020B0604030504040204" pitchFamily="34" charset="0"/>
              </a:rPr>
              <a:t>Replica parti in remoto con stampa solida</a:t>
            </a:r>
          </a:p>
          <a:p>
            <a:pPr marL="457200" indent="-457200">
              <a:buFont typeface="Wingdings" panose="05000000000000000000" pitchFamily="2" charset="2"/>
              <a:buChar char="Ø"/>
            </a:pPr>
            <a:r>
              <a:rPr lang="it-IT" sz="3200" dirty="0">
                <a:latin typeface="Tahoma" panose="020B0604030504040204" pitchFamily="34" charset="0"/>
                <a:ea typeface="Tahoma" panose="020B0604030504040204" pitchFamily="34" charset="0"/>
                <a:cs typeface="Tahoma" panose="020B0604030504040204" pitchFamily="34" charset="0"/>
              </a:rPr>
              <a:t>Manutentori esperti in </a:t>
            </a:r>
            <a:r>
              <a:rPr lang="it-IT" sz="3200" dirty="0" err="1">
                <a:latin typeface="Tahoma" panose="020B0604030504040204" pitchFamily="34" charset="0"/>
                <a:ea typeface="Tahoma" panose="020B0604030504040204" pitchFamily="34" charset="0"/>
                <a:cs typeface="Tahoma" panose="020B0604030504040204" pitchFamily="34" charset="0"/>
              </a:rPr>
              <a:t>videocall</a:t>
            </a:r>
            <a:endParaRPr lang="it-IT" sz="3200" dirty="0">
              <a:latin typeface="Tahoma" panose="020B0604030504040204" pitchFamily="34" charset="0"/>
              <a:ea typeface="Tahoma" panose="020B0604030504040204" pitchFamily="34" charset="0"/>
              <a:cs typeface="Tahoma" panose="020B0604030504040204" pitchFamily="34" charset="0"/>
            </a:endParaRPr>
          </a:p>
        </p:txBody>
      </p:sp>
      <p:sp>
        <p:nvSpPr>
          <p:cNvPr id="13" name="CasellaDiTesto 12">
            <a:extLst>
              <a:ext uri="{FF2B5EF4-FFF2-40B4-BE49-F238E27FC236}">
                <a16:creationId xmlns:a16="http://schemas.microsoft.com/office/drawing/2014/main" id="{827D3419-AC16-4B6C-BBD3-8D0689878D8B}"/>
              </a:ext>
            </a:extLst>
          </p:cNvPr>
          <p:cNvSpPr txBox="1"/>
          <p:nvPr/>
        </p:nvSpPr>
        <p:spPr>
          <a:xfrm>
            <a:off x="1451018" y="5805491"/>
            <a:ext cx="8171446" cy="2062103"/>
          </a:xfrm>
          <a:prstGeom prst="rect">
            <a:avLst/>
          </a:prstGeom>
          <a:noFill/>
        </p:spPr>
        <p:txBody>
          <a:bodyPr wrap="square" rtlCol="0">
            <a:spAutoFit/>
          </a:bodyPr>
          <a:lstStyle/>
          <a:p>
            <a:pPr algn="ctr"/>
            <a:r>
              <a:rPr lang="it-IT" sz="3200" dirty="0">
                <a:latin typeface="Tahoma" panose="020B0604030504040204" pitchFamily="34" charset="0"/>
                <a:ea typeface="Tahoma" panose="020B0604030504040204" pitchFamily="34" charset="0"/>
                <a:cs typeface="Tahoma" panose="020B0604030504040204" pitchFamily="34" charset="0"/>
              </a:rPr>
              <a:t>VANTAGGI</a:t>
            </a:r>
          </a:p>
          <a:p>
            <a:pPr marL="457200" indent="-457200">
              <a:buFont typeface="Wingdings" panose="05000000000000000000" pitchFamily="2" charset="2"/>
              <a:buChar char="Ø"/>
            </a:pPr>
            <a:r>
              <a:rPr lang="it-IT" sz="3200" dirty="0">
                <a:latin typeface="Tahoma" panose="020B0604030504040204" pitchFamily="34" charset="0"/>
                <a:ea typeface="Tahoma" panose="020B0604030504040204" pitchFamily="34" charset="0"/>
                <a:cs typeface="Tahoma" panose="020B0604030504040204" pitchFamily="34" charset="0"/>
              </a:rPr>
              <a:t>Riduzione fermo macchina </a:t>
            </a:r>
          </a:p>
          <a:p>
            <a:pPr marL="457200" indent="-457200">
              <a:buFont typeface="Wingdings" panose="05000000000000000000" pitchFamily="2" charset="2"/>
              <a:buChar char="Ø"/>
            </a:pPr>
            <a:r>
              <a:rPr lang="it-IT" sz="3200" dirty="0">
                <a:latin typeface="Tahoma" panose="020B0604030504040204" pitchFamily="34" charset="0"/>
                <a:ea typeface="Tahoma" panose="020B0604030504040204" pitchFamily="34" charset="0"/>
                <a:cs typeface="Tahoma" panose="020B0604030504040204" pitchFamily="34" charset="0"/>
              </a:rPr>
              <a:t>Superamento del minimo ordinabile (pezzi vengono prodotti in loco)</a:t>
            </a:r>
          </a:p>
        </p:txBody>
      </p:sp>
    </p:spTree>
    <p:extLst>
      <p:ext uri="{BB962C8B-B14F-4D97-AF65-F5344CB8AC3E}">
        <p14:creationId xmlns:p14="http://schemas.microsoft.com/office/powerpoint/2010/main" val="355893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6E695BEC-1978-435B-85BC-9ED7420F8B5E}"/>
              </a:ext>
            </a:extLst>
          </p:cNvPr>
          <p:cNvSpPr txBox="1"/>
          <p:nvPr/>
        </p:nvSpPr>
        <p:spPr>
          <a:xfrm>
            <a:off x="1947310" y="905651"/>
            <a:ext cx="8674615" cy="584775"/>
          </a:xfrm>
          <a:prstGeom prst="rect">
            <a:avLst/>
          </a:prstGeom>
          <a:noFill/>
        </p:spPr>
        <p:txBody>
          <a:bodyPr wrap="square" rtlCol="0">
            <a:spAutoFit/>
          </a:bodyPr>
          <a:lstStyle/>
          <a:p>
            <a:pPr algn="ctr"/>
            <a:r>
              <a:rPr lang="it-IT" sz="3200" dirty="0">
                <a:latin typeface="Tahoma" panose="020B0604030504040204" pitchFamily="34" charset="0"/>
                <a:ea typeface="Tahoma" panose="020B0604030504040204" pitchFamily="34" charset="0"/>
                <a:cs typeface="Tahoma" panose="020B0604030504040204" pitchFamily="34" charset="0"/>
              </a:rPr>
              <a:t>RICOSTRUZIONE DI PEZZI IN REMOTO </a:t>
            </a:r>
          </a:p>
        </p:txBody>
      </p:sp>
      <p:sp>
        <p:nvSpPr>
          <p:cNvPr id="9" name="CasellaDiTesto 8">
            <a:extLst>
              <a:ext uri="{FF2B5EF4-FFF2-40B4-BE49-F238E27FC236}">
                <a16:creationId xmlns:a16="http://schemas.microsoft.com/office/drawing/2014/main" id="{DFCD1145-58B6-4BDB-853A-6C86CB512C7A}"/>
              </a:ext>
            </a:extLst>
          </p:cNvPr>
          <p:cNvSpPr txBox="1"/>
          <p:nvPr/>
        </p:nvSpPr>
        <p:spPr>
          <a:xfrm>
            <a:off x="6151162" y="1905838"/>
            <a:ext cx="9403037" cy="4524315"/>
          </a:xfrm>
          <a:prstGeom prst="rect">
            <a:avLst/>
          </a:prstGeom>
          <a:noFill/>
        </p:spPr>
        <p:txBody>
          <a:bodyPr wrap="square" rtlCol="0">
            <a:spAutoFit/>
          </a:bodyPr>
          <a:lstStyle/>
          <a:p>
            <a:pPr algn="r"/>
            <a:r>
              <a:rPr lang="it-IT" sz="2400" dirty="0"/>
              <a:t>Telerilevamento della geometria del pezzo da sostituire, successiva elaborazione in remoto tramite il DP MAINTENANCE LAB e stampa 3D direttamente sul luogo di consegna (a bordo nave o simili). Il processo è adatto alla sostituzione di pezzi plastici e metallici (non soggetti a sollecitazioni estreme) ,  fino a 300 mm di dimensione massima. Sul luogo di sostituzione del pezzo un operatore non specializzato viene formato alla scansione 3D dei pezzi da sostituire e supervisionato in videoconferenza dal DP LAB remoto. (Alternativamente rilevamenti più semplici potranno essere effettuati tramite fotografie dei pezzi su fondo carta millimetrata).</a:t>
            </a:r>
          </a:p>
        </p:txBody>
      </p:sp>
      <p:pic>
        <p:nvPicPr>
          <p:cNvPr id="12" name="Immagine 11">
            <a:extLst>
              <a:ext uri="{FF2B5EF4-FFF2-40B4-BE49-F238E27FC236}">
                <a16:creationId xmlns:a16="http://schemas.microsoft.com/office/drawing/2014/main" id="{79122003-E654-4880-930B-54F862247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283" y="2051111"/>
            <a:ext cx="2511929" cy="2511929"/>
          </a:xfrm>
          <a:prstGeom prst="rect">
            <a:avLst/>
          </a:prstGeom>
        </p:spPr>
      </p:pic>
      <p:pic>
        <p:nvPicPr>
          <p:cNvPr id="14" name="Immagine 13">
            <a:extLst>
              <a:ext uri="{FF2B5EF4-FFF2-40B4-BE49-F238E27FC236}">
                <a16:creationId xmlns:a16="http://schemas.microsoft.com/office/drawing/2014/main" id="{8927B62E-FD1B-4DE6-859B-612AF1A02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52046">
            <a:off x="3408630" y="5122243"/>
            <a:ext cx="809542" cy="736684"/>
          </a:xfrm>
          <a:prstGeom prst="rect">
            <a:avLst/>
          </a:prstGeom>
        </p:spPr>
      </p:pic>
      <p:pic>
        <p:nvPicPr>
          <p:cNvPr id="15" name="Immagine 14">
            <a:extLst>
              <a:ext uri="{FF2B5EF4-FFF2-40B4-BE49-F238E27FC236}">
                <a16:creationId xmlns:a16="http://schemas.microsoft.com/office/drawing/2014/main" id="{5EDCFC1D-2E4D-4E49-A990-AA325276D3C4}"/>
              </a:ext>
            </a:extLst>
          </p:cNvPr>
          <p:cNvPicPr>
            <a:picLocks noChangeAspect="1"/>
          </p:cNvPicPr>
          <p:nvPr/>
        </p:nvPicPr>
        <p:blipFill>
          <a:blip r:embed="rId4"/>
          <a:stretch>
            <a:fillRect/>
          </a:stretch>
        </p:blipFill>
        <p:spPr>
          <a:xfrm>
            <a:off x="3766104" y="6382140"/>
            <a:ext cx="2888166" cy="1777333"/>
          </a:xfrm>
          <a:prstGeom prst="rect">
            <a:avLst/>
          </a:prstGeom>
        </p:spPr>
      </p:pic>
      <p:pic>
        <p:nvPicPr>
          <p:cNvPr id="16" name="Immagine 15">
            <a:extLst>
              <a:ext uri="{FF2B5EF4-FFF2-40B4-BE49-F238E27FC236}">
                <a16:creationId xmlns:a16="http://schemas.microsoft.com/office/drawing/2014/main" id="{F8EC2F71-6DE1-4C1B-9EE2-F6AF00EA7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0868">
            <a:off x="7126755" y="7612191"/>
            <a:ext cx="1192784" cy="1085434"/>
          </a:xfrm>
          <a:prstGeom prst="rect">
            <a:avLst/>
          </a:prstGeom>
        </p:spPr>
      </p:pic>
      <p:pic>
        <p:nvPicPr>
          <p:cNvPr id="17" name="Immagine 16">
            <a:extLst>
              <a:ext uri="{FF2B5EF4-FFF2-40B4-BE49-F238E27FC236}">
                <a16:creationId xmlns:a16="http://schemas.microsoft.com/office/drawing/2014/main" id="{59C70F21-DF8B-4CF3-A8F6-FCB54CE61472}"/>
              </a:ext>
            </a:extLst>
          </p:cNvPr>
          <p:cNvPicPr>
            <a:picLocks noChangeAspect="1"/>
          </p:cNvPicPr>
          <p:nvPr/>
        </p:nvPicPr>
        <p:blipFill rotWithShape="1">
          <a:blip r:embed="rId5"/>
          <a:srcRect l="14593" r="17092"/>
          <a:stretch/>
        </p:blipFill>
        <p:spPr>
          <a:xfrm>
            <a:off x="8672163" y="7069744"/>
            <a:ext cx="2430642" cy="1556598"/>
          </a:xfrm>
          <a:prstGeom prst="rect">
            <a:avLst/>
          </a:prstGeom>
        </p:spPr>
      </p:pic>
      <p:pic>
        <p:nvPicPr>
          <p:cNvPr id="3" name="Immagine 2" descr="Immagine che contiene disegnando&#10;&#10;Descrizione generata automaticamente">
            <a:extLst>
              <a:ext uri="{FF2B5EF4-FFF2-40B4-BE49-F238E27FC236}">
                <a16:creationId xmlns:a16="http://schemas.microsoft.com/office/drawing/2014/main" id="{ACE8EEA3-DCF2-4B31-BCE7-BFB4C27BD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6958" y="314548"/>
            <a:ext cx="2606219" cy="702031"/>
          </a:xfrm>
          <a:prstGeom prst="rect">
            <a:avLst/>
          </a:prstGeom>
        </p:spPr>
      </p:pic>
    </p:spTree>
    <p:extLst>
      <p:ext uri="{BB962C8B-B14F-4D97-AF65-F5344CB8AC3E}">
        <p14:creationId xmlns:p14="http://schemas.microsoft.com/office/powerpoint/2010/main" val="390369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FCD1145-58B6-4BDB-853A-6C86CB512C7A}"/>
              </a:ext>
            </a:extLst>
          </p:cNvPr>
          <p:cNvSpPr txBox="1"/>
          <p:nvPr/>
        </p:nvSpPr>
        <p:spPr>
          <a:xfrm>
            <a:off x="414669" y="1358709"/>
            <a:ext cx="10239153" cy="4154984"/>
          </a:xfrm>
          <a:prstGeom prst="rect">
            <a:avLst/>
          </a:prstGeom>
          <a:noFill/>
        </p:spPr>
        <p:txBody>
          <a:bodyPr wrap="square" rtlCol="0">
            <a:spAutoFit/>
          </a:bodyPr>
          <a:lstStyle/>
          <a:p>
            <a:r>
              <a:rPr lang="it-IT" sz="2400" dirty="0"/>
              <a:t>Il DP LAB acquisirà in tal modo tutte le informazioni sulla geometria del pezzo da sostituire. Nel caso il pezzo sia rotto sarà opportuno scansionarlo dopo averlo re-incollato, altrimenti la ricostruzione avverrà con le indicazioni a disposizione dell’operatore remoto. La stampa 3d verrà lanciata in remoto dal DP LAB dopo un rapido attrezzaggio della macchina da parte del manovale sul luogo di stampa. Il processo di stampa è costantemente supervisionato in remoto con una webcam interna alla stampante. Il materiale di stampa di elezione è il Nylon, molto trasversale per varie applicazioni. Materiali più performanti per applicazioni specifiche saranno valutati caso per caso. </a:t>
            </a:r>
          </a:p>
        </p:txBody>
      </p:sp>
      <p:pic>
        <p:nvPicPr>
          <p:cNvPr id="1026" name="Picture 2" descr="Risultati immagini per operatore">
            <a:extLst>
              <a:ext uri="{FF2B5EF4-FFF2-40B4-BE49-F238E27FC236}">
                <a16:creationId xmlns:a16="http://schemas.microsoft.com/office/drawing/2014/main" id="{37F18887-C3C2-4C52-98E0-78D59409A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84" y="4572000"/>
            <a:ext cx="2950270" cy="196327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4683E07B-DCB7-4085-8EEA-ABA155AF2154}"/>
              </a:ext>
            </a:extLst>
          </p:cNvPr>
          <p:cNvPicPr>
            <a:picLocks noChangeAspect="1"/>
          </p:cNvPicPr>
          <p:nvPr/>
        </p:nvPicPr>
        <p:blipFill>
          <a:blip r:embed="rId3"/>
          <a:stretch>
            <a:fillRect/>
          </a:stretch>
        </p:blipFill>
        <p:spPr>
          <a:xfrm>
            <a:off x="11704060" y="1550093"/>
            <a:ext cx="2619375" cy="1743075"/>
          </a:xfrm>
          <a:prstGeom prst="rect">
            <a:avLst/>
          </a:prstGeom>
        </p:spPr>
      </p:pic>
      <p:pic>
        <p:nvPicPr>
          <p:cNvPr id="4" name="Immagine 3">
            <a:extLst>
              <a:ext uri="{FF2B5EF4-FFF2-40B4-BE49-F238E27FC236}">
                <a16:creationId xmlns:a16="http://schemas.microsoft.com/office/drawing/2014/main" id="{E034EA36-64AC-48C6-967E-97FAB47E4C97}"/>
              </a:ext>
            </a:extLst>
          </p:cNvPr>
          <p:cNvPicPr>
            <a:picLocks noChangeAspect="1"/>
          </p:cNvPicPr>
          <p:nvPr/>
        </p:nvPicPr>
        <p:blipFill>
          <a:blip r:embed="rId4"/>
          <a:stretch>
            <a:fillRect/>
          </a:stretch>
        </p:blipFill>
        <p:spPr>
          <a:xfrm flipH="1">
            <a:off x="12881686" y="3469617"/>
            <a:ext cx="1090134" cy="1102383"/>
          </a:xfrm>
          <a:prstGeom prst="rect">
            <a:avLst/>
          </a:prstGeom>
        </p:spPr>
      </p:pic>
      <p:pic>
        <p:nvPicPr>
          <p:cNvPr id="18" name="Immagine 17">
            <a:extLst>
              <a:ext uri="{FF2B5EF4-FFF2-40B4-BE49-F238E27FC236}">
                <a16:creationId xmlns:a16="http://schemas.microsoft.com/office/drawing/2014/main" id="{D67519ED-6B2F-46E1-AE96-CB89131E64BA}"/>
              </a:ext>
            </a:extLst>
          </p:cNvPr>
          <p:cNvPicPr>
            <a:picLocks noChangeAspect="1"/>
          </p:cNvPicPr>
          <p:nvPr/>
        </p:nvPicPr>
        <p:blipFill>
          <a:blip r:embed="rId4"/>
          <a:stretch>
            <a:fillRect/>
          </a:stretch>
        </p:blipFill>
        <p:spPr>
          <a:xfrm rot="3432484" flipH="1">
            <a:off x="10400435" y="6548390"/>
            <a:ext cx="1090134" cy="1102383"/>
          </a:xfrm>
          <a:prstGeom prst="rect">
            <a:avLst/>
          </a:prstGeom>
        </p:spPr>
      </p:pic>
      <p:pic>
        <p:nvPicPr>
          <p:cNvPr id="5" name="Immagine 4">
            <a:extLst>
              <a:ext uri="{FF2B5EF4-FFF2-40B4-BE49-F238E27FC236}">
                <a16:creationId xmlns:a16="http://schemas.microsoft.com/office/drawing/2014/main" id="{C6912E49-8653-42D5-9217-E51B0B8164DA}"/>
              </a:ext>
            </a:extLst>
          </p:cNvPr>
          <p:cNvPicPr>
            <a:picLocks noChangeAspect="1"/>
          </p:cNvPicPr>
          <p:nvPr/>
        </p:nvPicPr>
        <p:blipFill rotWithShape="1">
          <a:blip r:embed="rId5"/>
          <a:srcRect l="25243" t="9023" r="22644" b="32256"/>
          <a:stretch/>
        </p:blipFill>
        <p:spPr>
          <a:xfrm>
            <a:off x="6656750" y="5971095"/>
            <a:ext cx="3188832" cy="2774315"/>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B5ED04E4-77F0-4853-962F-0F6D00DBA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0754" y="250160"/>
            <a:ext cx="2606219" cy="702031"/>
          </a:xfrm>
          <a:prstGeom prst="rect">
            <a:avLst/>
          </a:prstGeom>
        </p:spPr>
      </p:pic>
    </p:spTree>
    <p:extLst>
      <p:ext uri="{BB962C8B-B14F-4D97-AF65-F5344CB8AC3E}">
        <p14:creationId xmlns:p14="http://schemas.microsoft.com/office/powerpoint/2010/main" val="158932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FCD1145-58B6-4BDB-853A-6C86CB512C7A}"/>
              </a:ext>
            </a:extLst>
          </p:cNvPr>
          <p:cNvSpPr txBox="1"/>
          <p:nvPr/>
        </p:nvSpPr>
        <p:spPr>
          <a:xfrm>
            <a:off x="648585" y="869611"/>
            <a:ext cx="8112643" cy="3046988"/>
          </a:xfrm>
          <a:prstGeom prst="rect">
            <a:avLst/>
          </a:prstGeom>
          <a:noFill/>
        </p:spPr>
        <p:txBody>
          <a:bodyPr wrap="square" rtlCol="0">
            <a:spAutoFit/>
          </a:bodyPr>
          <a:lstStyle/>
          <a:p>
            <a:r>
              <a:rPr lang="it-IT" sz="2400" dirty="0"/>
              <a:t>Esempi di pezzi riproducibili:</a:t>
            </a:r>
          </a:p>
          <a:p>
            <a:endParaRPr lang="it-IT" sz="2400" dirty="0"/>
          </a:p>
          <a:p>
            <a:pPr marL="342900" indent="-342900">
              <a:buFont typeface="Wingdings" panose="05000000000000000000" pitchFamily="2" charset="2"/>
              <a:buChar char="Ø"/>
            </a:pPr>
            <a:r>
              <a:rPr lang="it-IT" sz="2400" dirty="0"/>
              <a:t>In foto giunzione plastica fra  organi metallici di un tritarifiuti, realizzato in nylon caricato kevlar</a:t>
            </a:r>
          </a:p>
          <a:p>
            <a:pPr marL="342900" indent="-342900">
              <a:buFont typeface="Wingdings" panose="05000000000000000000" pitchFamily="2" charset="2"/>
              <a:buChar char="Ø"/>
            </a:pPr>
            <a:endParaRPr lang="it-IT" sz="2400" dirty="0"/>
          </a:p>
          <a:p>
            <a:pPr marL="342900" indent="-342900">
              <a:buFont typeface="Wingdings" panose="05000000000000000000" pitchFamily="2" charset="2"/>
              <a:buChar char="Ø"/>
            </a:pPr>
            <a:r>
              <a:rPr lang="it-IT" sz="2400" dirty="0"/>
              <a:t>Guarnizioni e tenute</a:t>
            </a:r>
          </a:p>
          <a:p>
            <a:r>
              <a:rPr lang="it-IT" sz="2400" dirty="0"/>
              <a:t>Replicabili in TPU con un utilizzo </a:t>
            </a:r>
          </a:p>
          <a:p>
            <a:r>
              <a:rPr lang="it-IT" sz="2400" dirty="0"/>
              <a:t>fra -20 e +70°C</a:t>
            </a:r>
          </a:p>
        </p:txBody>
      </p:sp>
      <p:pic>
        <p:nvPicPr>
          <p:cNvPr id="6" name="Immagine 5" descr="Immagine che contiene disegnando&#10;&#10;Descrizione generata automaticamente">
            <a:extLst>
              <a:ext uri="{FF2B5EF4-FFF2-40B4-BE49-F238E27FC236}">
                <a16:creationId xmlns:a16="http://schemas.microsoft.com/office/drawing/2014/main" id="{B5ED04E4-77F0-4853-962F-0F6D00DBA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0754" y="250160"/>
            <a:ext cx="2606219" cy="702031"/>
          </a:xfrm>
          <a:prstGeom prst="rect">
            <a:avLst/>
          </a:prstGeom>
        </p:spPr>
      </p:pic>
      <p:pic>
        <p:nvPicPr>
          <p:cNvPr id="3" name="Immagine 2">
            <a:extLst>
              <a:ext uri="{FF2B5EF4-FFF2-40B4-BE49-F238E27FC236}">
                <a16:creationId xmlns:a16="http://schemas.microsoft.com/office/drawing/2014/main" id="{B8E637B1-8AEA-4660-A343-CB2E871CA6DB}"/>
              </a:ext>
            </a:extLst>
          </p:cNvPr>
          <p:cNvPicPr>
            <a:picLocks noChangeAspect="1"/>
          </p:cNvPicPr>
          <p:nvPr/>
        </p:nvPicPr>
        <p:blipFill>
          <a:blip r:embed="rId3"/>
          <a:stretch>
            <a:fillRect/>
          </a:stretch>
        </p:blipFill>
        <p:spPr>
          <a:xfrm>
            <a:off x="6889897" y="2596804"/>
            <a:ext cx="8384971" cy="6210119"/>
          </a:xfrm>
          <a:prstGeom prst="rect">
            <a:avLst/>
          </a:prstGeom>
        </p:spPr>
      </p:pic>
    </p:spTree>
    <p:extLst>
      <p:ext uri="{BB962C8B-B14F-4D97-AF65-F5344CB8AC3E}">
        <p14:creationId xmlns:p14="http://schemas.microsoft.com/office/powerpoint/2010/main" val="410168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6E695BEC-1978-435B-85BC-9ED7420F8B5E}"/>
              </a:ext>
            </a:extLst>
          </p:cNvPr>
          <p:cNvSpPr txBox="1"/>
          <p:nvPr/>
        </p:nvSpPr>
        <p:spPr>
          <a:xfrm>
            <a:off x="1947310" y="905651"/>
            <a:ext cx="8674615" cy="584775"/>
          </a:xfrm>
          <a:prstGeom prst="rect">
            <a:avLst/>
          </a:prstGeom>
          <a:noFill/>
        </p:spPr>
        <p:txBody>
          <a:bodyPr wrap="square" rtlCol="0">
            <a:spAutoFit/>
          </a:bodyPr>
          <a:lstStyle/>
          <a:p>
            <a:pPr algn="ctr"/>
            <a:r>
              <a:rPr lang="it-IT" sz="3200" dirty="0">
                <a:latin typeface="Tahoma" panose="020B0604030504040204" pitchFamily="34" charset="0"/>
                <a:ea typeface="Tahoma" panose="020B0604030504040204" pitchFamily="34" charset="0"/>
                <a:cs typeface="Tahoma" panose="020B0604030504040204" pitchFamily="34" charset="0"/>
              </a:rPr>
              <a:t>MANUTENZIONE REMOTA IN VIDEOCALL </a:t>
            </a:r>
          </a:p>
        </p:txBody>
      </p:sp>
      <p:sp>
        <p:nvSpPr>
          <p:cNvPr id="9" name="CasellaDiTesto 8">
            <a:extLst>
              <a:ext uri="{FF2B5EF4-FFF2-40B4-BE49-F238E27FC236}">
                <a16:creationId xmlns:a16="http://schemas.microsoft.com/office/drawing/2014/main" id="{DFCD1145-58B6-4BDB-853A-6C86CB512C7A}"/>
              </a:ext>
            </a:extLst>
          </p:cNvPr>
          <p:cNvSpPr txBox="1"/>
          <p:nvPr/>
        </p:nvSpPr>
        <p:spPr>
          <a:xfrm>
            <a:off x="5792816" y="2909404"/>
            <a:ext cx="9403037" cy="1569660"/>
          </a:xfrm>
          <a:prstGeom prst="rect">
            <a:avLst/>
          </a:prstGeom>
          <a:noFill/>
        </p:spPr>
        <p:txBody>
          <a:bodyPr wrap="square" rtlCol="0">
            <a:spAutoFit/>
          </a:bodyPr>
          <a:lstStyle/>
          <a:p>
            <a:pPr algn="r"/>
            <a:r>
              <a:rPr lang="it-IT" sz="2400" dirty="0"/>
              <a:t>Questa operazione avviene attraverso videoconferenza con smartphone montato su caschetto del manovale o con altri strumenti futuribili adatti alla funzione quali occhiali </a:t>
            </a:r>
            <a:r>
              <a:rPr lang="it-IT" sz="2400" dirty="0" err="1"/>
              <a:t>ar</a:t>
            </a:r>
            <a:r>
              <a:rPr lang="it-IT" sz="2400" dirty="0"/>
              <a:t>, visori con telecamera integrata etc.</a:t>
            </a:r>
          </a:p>
        </p:txBody>
      </p:sp>
      <p:pic>
        <p:nvPicPr>
          <p:cNvPr id="14" name="Immagine 13">
            <a:extLst>
              <a:ext uri="{FF2B5EF4-FFF2-40B4-BE49-F238E27FC236}">
                <a16:creationId xmlns:a16="http://schemas.microsoft.com/office/drawing/2014/main" id="{8927B62E-FD1B-4DE6-859B-612AF1A02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31979">
            <a:off x="2611187" y="4893229"/>
            <a:ext cx="809542" cy="736684"/>
          </a:xfrm>
          <a:prstGeom prst="rect">
            <a:avLst/>
          </a:prstGeom>
        </p:spPr>
      </p:pic>
      <p:pic>
        <p:nvPicPr>
          <p:cNvPr id="16" name="Immagine 15">
            <a:extLst>
              <a:ext uri="{FF2B5EF4-FFF2-40B4-BE49-F238E27FC236}">
                <a16:creationId xmlns:a16="http://schemas.microsoft.com/office/drawing/2014/main" id="{F8EC2F71-6DE1-4C1B-9EE2-F6AF00EA7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30868">
            <a:off x="7126755" y="7612191"/>
            <a:ext cx="1192784" cy="1085434"/>
          </a:xfrm>
          <a:prstGeom prst="rect">
            <a:avLst/>
          </a:prstGeom>
        </p:spPr>
      </p:pic>
      <p:pic>
        <p:nvPicPr>
          <p:cNvPr id="3" name="Immagine 2" descr="Immagine che contiene disegnando&#10;&#10;Descrizione generata automaticamente">
            <a:extLst>
              <a:ext uri="{FF2B5EF4-FFF2-40B4-BE49-F238E27FC236}">
                <a16:creationId xmlns:a16="http://schemas.microsoft.com/office/drawing/2014/main" id="{ACE8EEA3-DCF2-4B31-BCE7-BFB4C27BD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6958" y="314548"/>
            <a:ext cx="2606219" cy="702031"/>
          </a:xfrm>
          <a:prstGeom prst="rect">
            <a:avLst/>
          </a:prstGeom>
        </p:spPr>
      </p:pic>
      <p:pic>
        <p:nvPicPr>
          <p:cNvPr id="2" name="Immagine 1">
            <a:extLst>
              <a:ext uri="{FF2B5EF4-FFF2-40B4-BE49-F238E27FC236}">
                <a16:creationId xmlns:a16="http://schemas.microsoft.com/office/drawing/2014/main" id="{F07375F0-CC42-415E-88C4-0AD9B6FD2F6E}"/>
              </a:ext>
            </a:extLst>
          </p:cNvPr>
          <p:cNvPicPr>
            <a:picLocks noChangeAspect="1"/>
          </p:cNvPicPr>
          <p:nvPr/>
        </p:nvPicPr>
        <p:blipFill>
          <a:blip r:embed="rId4"/>
          <a:stretch>
            <a:fillRect/>
          </a:stretch>
        </p:blipFill>
        <p:spPr>
          <a:xfrm flipH="1">
            <a:off x="1346943" y="2685798"/>
            <a:ext cx="2614230" cy="1743075"/>
          </a:xfrm>
          <a:prstGeom prst="rect">
            <a:avLst/>
          </a:prstGeom>
        </p:spPr>
      </p:pic>
      <p:pic>
        <p:nvPicPr>
          <p:cNvPr id="4" name="Immagine 3">
            <a:extLst>
              <a:ext uri="{FF2B5EF4-FFF2-40B4-BE49-F238E27FC236}">
                <a16:creationId xmlns:a16="http://schemas.microsoft.com/office/drawing/2014/main" id="{EE502E4A-8BD8-4A8F-A243-5D5CDD287A47}"/>
              </a:ext>
            </a:extLst>
          </p:cNvPr>
          <p:cNvPicPr>
            <a:picLocks noChangeAspect="1"/>
          </p:cNvPicPr>
          <p:nvPr/>
        </p:nvPicPr>
        <p:blipFill>
          <a:blip r:embed="rId5"/>
          <a:stretch>
            <a:fillRect/>
          </a:stretch>
        </p:blipFill>
        <p:spPr>
          <a:xfrm flipH="1">
            <a:off x="3782322" y="5396686"/>
            <a:ext cx="2780625" cy="2857500"/>
          </a:xfrm>
          <a:prstGeom prst="rect">
            <a:avLst/>
          </a:prstGeom>
        </p:spPr>
      </p:pic>
      <p:pic>
        <p:nvPicPr>
          <p:cNvPr id="5" name="Picture 2" descr="Risultati immagini per operatore">
            <a:extLst>
              <a:ext uri="{FF2B5EF4-FFF2-40B4-BE49-F238E27FC236}">
                <a16:creationId xmlns:a16="http://schemas.microsoft.com/office/drawing/2014/main" id="{29B2331B-4560-41AB-A5BD-65AD45DB51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3347" y="6878843"/>
            <a:ext cx="2950270" cy="196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6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6E695BEC-1978-435B-85BC-9ED7420F8B5E}"/>
              </a:ext>
            </a:extLst>
          </p:cNvPr>
          <p:cNvSpPr txBox="1"/>
          <p:nvPr/>
        </p:nvSpPr>
        <p:spPr>
          <a:xfrm>
            <a:off x="458752" y="554914"/>
            <a:ext cx="8866002" cy="923330"/>
          </a:xfrm>
          <a:prstGeom prst="rect">
            <a:avLst/>
          </a:prstGeom>
          <a:noFill/>
        </p:spPr>
        <p:txBody>
          <a:bodyPr wrap="square" rtlCol="0">
            <a:spAutoFit/>
          </a:bodyPr>
          <a:lstStyle/>
          <a:p>
            <a:pPr algn="ctr"/>
            <a:r>
              <a:rPr lang="it-IT" sz="5400" dirty="0">
                <a:latin typeface="Tahoma" panose="020B0604030504040204" pitchFamily="34" charset="0"/>
                <a:ea typeface="Tahoma" panose="020B0604030504040204" pitchFamily="34" charset="0"/>
                <a:cs typeface="Tahoma" panose="020B0604030504040204" pitchFamily="34" charset="0"/>
              </a:rPr>
              <a:t>REVENUES</a:t>
            </a:r>
          </a:p>
        </p:txBody>
      </p:sp>
      <p:pic>
        <p:nvPicPr>
          <p:cNvPr id="3" name="Immagine 2" descr="Immagine che contiene disegnando&#10;&#10;Descrizione generata automaticamente">
            <a:extLst>
              <a:ext uri="{FF2B5EF4-FFF2-40B4-BE49-F238E27FC236}">
                <a16:creationId xmlns:a16="http://schemas.microsoft.com/office/drawing/2014/main" id="{ACE8EEA3-DCF2-4B31-BCE7-BFB4C27B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6958" y="314548"/>
            <a:ext cx="2606219" cy="702031"/>
          </a:xfrm>
          <a:prstGeom prst="rect">
            <a:avLst/>
          </a:prstGeom>
        </p:spPr>
      </p:pic>
      <p:pic>
        <p:nvPicPr>
          <p:cNvPr id="7" name="Immagine 6">
            <a:extLst>
              <a:ext uri="{FF2B5EF4-FFF2-40B4-BE49-F238E27FC236}">
                <a16:creationId xmlns:a16="http://schemas.microsoft.com/office/drawing/2014/main" id="{C7E16884-3D42-4443-9E45-8F6FEF7BB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315" y="2321650"/>
            <a:ext cx="2860157" cy="2860157"/>
          </a:xfrm>
          <a:prstGeom prst="rect">
            <a:avLst/>
          </a:prstGeom>
        </p:spPr>
      </p:pic>
      <p:sp>
        <p:nvSpPr>
          <p:cNvPr id="10" name="CasellaDiTesto 9">
            <a:extLst>
              <a:ext uri="{FF2B5EF4-FFF2-40B4-BE49-F238E27FC236}">
                <a16:creationId xmlns:a16="http://schemas.microsoft.com/office/drawing/2014/main" id="{1BDC1554-7903-4E4E-A789-7662DE2BBABE}"/>
              </a:ext>
            </a:extLst>
          </p:cNvPr>
          <p:cNvSpPr txBox="1"/>
          <p:nvPr/>
        </p:nvSpPr>
        <p:spPr>
          <a:xfrm>
            <a:off x="4891753" y="3147611"/>
            <a:ext cx="8866002" cy="707886"/>
          </a:xfrm>
          <a:prstGeom prst="rect">
            <a:avLst/>
          </a:prstGeom>
          <a:noFill/>
        </p:spPr>
        <p:txBody>
          <a:bodyPr wrap="square" rtlCol="0">
            <a:spAutoFit/>
          </a:bodyPr>
          <a:lstStyle/>
          <a:p>
            <a:pPr algn="ctr"/>
            <a:r>
              <a:rPr lang="it-IT" sz="4000" dirty="0">
                <a:latin typeface="Tahoma" panose="020B0604030504040204" pitchFamily="34" charset="0"/>
                <a:ea typeface="Tahoma" panose="020B0604030504040204" pitchFamily="34" charset="0"/>
                <a:cs typeface="Tahoma" panose="020B0604030504040204" pitchFamily="34" charset="0"/>
              </a:rPr>
              <a:t>Stampa 3d costo al grammo</a:t>
            </a:r>
          </a:p>
        </p:txBody>
      </p:sp>
      <p:sp>
        <p:nvSpPr>
          <p:cNvPr id="11" name="CasellaDiTesto 10">
            <a:extLst>
              <a:ext uri="{FF2B5EF4-FFF2-40B4-BE49-F238E27FC236}">
                <a16:creationId xmlns:a16="http://schemas.microsoft.com/office/drawing/2014/main" id="{E84C7586-F542-4531-836D-3794CBEAF344}"/>
              </a:ext>
            </a:extLst>
          </p:cNvPr>
          <p:cNvSpPr txBox="1"/>
          <p:nvPr/>
        </p:nvSpPr>
        <p:spPr>
          <a:xfrm>
            <a:off x="6167477" y="6694415"/>
            <a:ext cx="8866002" cy="707886"/>
          </a:xfrm>
          <a:prstGeom prst="rect">
            <a:avLst/>
          </a:prstGeom>
          <a:noFill/>
        </p:spPr>
        <p:txBody>
          <a:bodyPr wrap="square" rtlCol="0">
            <a:spAutoFit/>
          </a:bodyPr>
          <a:lstStyle/>
          <a:p>
            <a:pPr algn="ctr"/>
            <a:r>
              <a:rPr lang="it-IT" sz="4000" dirty="0">
                <a:latin typeface="Tahoma" panose="020B0604030504040204" pitchFamily="34" charset="0"/>
                <a:ea typeface="Tahoma" panose="020B0604030504040204" pitchFamily="34" charset="0"/>
                <a:cs typeface="Tahoma" panose="020B0604030504040204" pitchFamily="34" charset="0"/>
              </a:rPr>
              <a:t>Manutenzione costo al minuto</a:t>
            </a:r>
          </a:p>
        </p:txBody>
      </p:sp>
      <p:pic>
        <p:nvPicPr>
          <p:cNvPr id="13" name="Immagine 12">
            <a:extLst>
              <a:ext uri="{FF2B5EF4-FFF2-40B4-BE49-F238E27FC236}">
                <a16:creationId xmlns:a16="http://schemas.microsoft.com/office/drawing/2014/main" id="{28BF90F9-DEC7-49E0-8547-A694D946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016" y="5618280"/>
            <a:ext cx="2860157" cy="2860157"/>
          </a:xfrm>
          <a:prstGeom prst="rect">
            <a:avLst/>
          </a:prstGeom>
        </p:spPr>
      </p:pic>
    </p:spTree>
    <p:extLst>
      <p:ext uri="{BB962C8B-B14F-4D97-AF65-F5344CB8AC3E}">
        <p14:creationId xmlns:p14="http://schemas.microsoft.com/office/powerpoint/2010/main" val="199427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6E695BEC-1978-435B-85BC-9ED7420F8B5E}"/>
              </a:ext>
            </a:extLst>
          </p:cNvPr>
          <p:cNvSpPr txBox="1"/>
          <p:nvPr/>
        </p:nvSpPr>
        <p:spPr>
          <a:xfrm>
            <a:off x="107878" y="314548"/>
            <a:ext cx="8866002" cy="923330"/>
          </a:xfrm>
          <a:prstGeom prst="rect">
            <a:avLst/>
          </a:prstGeom>
          <a:noFill/>
        </p:spPr>
        <p:txBody>
          <a:bodyPr wrap="square" rtlCol="0">
            <a:spAutoFit/>
          </a:bodyPr>
          <a:lstStyle/>
          <a:p>
            <a:pPr algn="ctr"/>
            <a:r>
              <a:rPr lang="it-IT" sz="5400" dirty="0">
                <a:latin typeface="Tahoma" panose="020B0604030504040204" pitchFamily="34" charset="0"/>
                <a:ea typeface="Tahoma" panose="020B0604030504040204" pitchFamily="34" charset="0"/>
                <a:cs typeface="Tahoma" panose="020B0604030504040204" pitchFamily="34" charset="0"/>
              </a:rPr>
              <a:t>TEAM</a:t>
            </a:r>
          </a:p>
        </p:txBody>
      </p:sp>
      <p:pic>
        <p:nvPicPr>
          <p:cNvPr id="3" name="Immagine 2" descr="Immagine che contiene disegnando&#10;&#10;Descrizione generata automaticamente">
            <a:extLst>
              <a:ext uri="{FF2B5EF4-FFF2-40B4-BE49-F238E27FC236}">
                <a16:creationId xmlns:a16="http://schemas.microsoft.com/office/drawing/2014/main" id="{ACE8EEA3-DCF2-4B31-BCE7-BFB4C27B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6958" y="314548"/>
            <a:ext cx="2606219" cy="702031"/>
          </a:xfrm>
          <a:prstGeom prst="rect">
            <a:avLst/>
          </a:prstGeom>
        </p:spPr>
      </p:pic>
      <p:sp>
        <p:nvSpPr>
          <p:cNvPr id="10" name="CasellaDiTesto 9">
            <a:extLst>
              <a:ext uri="{FF2B5EF4-FFF2-40B4-BE49-F238E27FC236}">
                <a16:creationId xmlns:a16="http://schemas.microsoft.com/office/drawing/2014/main" id="{1BDC1554-7903-4E4E-A789-7662DE2BBABE}"/>
              </a:ext>
            </a:extLst>
          </p:cNvPr>
          <p:cNvSpPr txBox="1"/>
          <p:nvPr/>
        </p:nvSpPr>
        <p:spPr>
          <a:xfrm>
            <a:off x="8852261" y="2306255"/>
            <a:ext cx="4673100" cy="2062103"/>
          </a:xfrm>
          <a:prstGeom prst="rect">
            <a:avLst/>
          </a:prstGeom>
          <a:noFill/>
        </p:spPr>
        <p:txBody>
          <a:bodyPr wrap="square" rtlCol="0">
            <a:spAutoFit/>
          </a:bodyPr>
          <a:lstStyle/>
          <a:p>
            <a:r>
              <a:rPr lang="it-IT" sz="3200" dirty="0">
                <a:effectLst/>
                <a:latin typeface="Calibri" panose="020F0502020204030204" pitchFamily="34" charset="0"/>
                <a:ea typeface="Calibri" panose="020F0502020204030204" pitchFamily="34" charset="0"/>
                <a:cs typeface="Times New Roman" panose="02020603050405020304" pitchFamily="18" charset="0"/>
              </a:rPr>
              <a:t>Vito Pesola, ingegnere meccanico con molta esperienza nei processi di innovazione </a:t>
            </a:r>
            <a:endParaRPr lang="it-IT" sz="6000" dirty="0">
              <a:latin typeface="Tahoma" panose="020B0604030504040204" pitchFamily="34" charset="0"/>
              <a:ea typeface="Tahoma" panose="020B0604030504040204" pitchFamily="34" charset="0"/>
              <a:cs typeface="Tahoma" panose="020B0604030504040204" pitchFamily="34" charset="0"/>
            </a:endParaRPr>
          </a:p>
        </p:txBody>
      </p:sp>
      <p:pic>
        <p:nvPicPr>
          <p:cNvPr id="4" name="Immagine 3">
            <a:extLst>
              <a:ext uri="{FF2B5EF4-FFF2-40B4-BE49-F238E27FC236}">
                <a16:creationId xmlns:a16="http://schemas.microsoft.com/office/drawing/2014/main" id="{1437D82F-14B5-4C63-B6EF-14E6A70AF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04" y="1656638"/>
            <a:ext cx="7524750" cy="6858000"/>
          </a:xfrm>
          <a:prstGeom prst="rect">
            <a:avLst/>
          </a:prstGeom>
        </p:spPr>
      </p:pic>
      <p:sp>
        <p:nvSpPr>
          <p:cNvPr id="5" name="CasellaDiTesto 4">
            <a:extLst>
              <a:ext uri="{FF2B5EF4-FFF2-40B4-BE49-F238E27FC236}">
                <a16:creationId xmlns:a16="http://schemas.microsoft.com/office/drawing/2014/main" id="{ABA4E11F-FDE0-4A5F-B1F3-AAE0F6CEEDBC}"/>
              </a:ext>
            </a:extLst>
          </p:cNvPr>
          <p:cNvSpPr txBox="1"/>
          <p:nvPr/>
        </p:nvSpPr>
        <p:spPr>
          <a:xfrm>
            <a:off x="8973880" y="5436735"/>
            <a:ext cx="4927533" cy="2554545"/>
          </a:xfrm>
          <a:prstGeom prst="rect">
            <a:avLst/>
          </a:prstGeom>
          <a:noFill/>
        </p:spPr>
        <p:txBody>
          <a:bodyPr wrap="square" rtlCol="0">
            <a:spAutoFit/>
          </a:bodyPr>
          <a:lstStyle/>
          <a:p>
            <a:r>
              <a:rPr lang="it-IT" sz="3200" dirty="0">
                <a:effectLst/>
                <a:latin typeface="Calibri" panose="020F0502020204030204" pitchFamily="34" charset="0"/>
                <a:ea typeface="Calibri" panose="020F0502020204030204" pitchFamily="34" charset="0"/>
                <a:cs typeface="Times New Roman" panose="02020603050405020304" pitchFamily="18" charset="0"/>
              </a:rPr>
              <a:t>Cesare De Palma, titolare della De Palma </a:t>
            </a:r>
            <a:r>
              <a:rPr lang="it-IT" sz="3200" dirty="0" err="1">
                <a:effectLst/>
                <a:latin typeface="Calibri" panose="020F0502020204030204" pitchFamily="34" charset="0"/>
                <a:ea typeface="Calibri" panose="020F0502020204030204" pitchFamily="34" charset="0"/>
                <a:cs typeface="Times New Roman" panose="02020603050405020304" pitchFamily="18" charset="0"/>
              </a:rPr>
              <a:t>Thermofluid</a:t>
            </a:r>
            <a:r>
              <a:rPr lang="it-IT" sz="3200" dirty="0">
                <a:effectLst/>
                <a:latin typeface="Calibri" panose="020F0502020204030204" pitchFamily="34" charset="0"/>
                <a:ea typeface="Calibri" panose="020F0502020204030204" pitchFamily="34" charset="0"/>
                <a:cs typeface="Times New Roman" panose="02020603050405020304" pitchFamily="18" charset="0"/>
              </a:rPr>
              <a:t> di cui </a:t>
            </a:r>
          </a:p>
          <a:p>
            <a:r>
              <a:rPr lang="it-IT" sz="3200" dirty="0">
                <a:effectLst/>
                <a:latin typeface="Calibri" panose="020F0502020204030204" pitchFamily="34" charset="0"/>
                <a:ea typeface="Calibri" panose="020F0502020204030204" pitchFamily="34" charset="0"/>
                <a:cs typeface="Times New Roman" panose="02020603050405020304" pitchFamily="18" charset="0"/>
              </a:rPr>
              <a:t>DP MAINTENANCE LAB </a:t>
            </a:r>
          </a:p>
          <a:p>
            <a:r>
              <a:rPr lang="it-IT" sz="3200" dirty="0">
                <a:effectLst/>
                <a:latin typeface="Calibri" panose="020F0502020204030204" pitchFamily="34" charset="0"/>
                <a:ea typeface="Calibri" panose="020F0502020204030204" pitchFamily="34" charset="0"/>
                <a:cs typeface="Times New Roman" panose="02020603050405020304" pitchFamily="18" charset="0"/>
              </a:rPr>
              <a:t>è uno </a:t>
            </a:r>
            <a:r>
              <a:rPr lang="it-IT" sz="3200" dirty="0" err="1">
                <a:effectLst/>
                <a:latin typeface="Calibri" panose="020F0502020204030204" pitchFamily="34" charset="0"/>
                <a:ea typeface="Calibri" panose="020F0502020204030204" pitchFamily="34" charset="0"/>
                <a:cs typeface="Times New Roman" panose="02020603050405020304" pitchFamily="18" charset="0"/>
              </a:rPr>
              <a:t>spinoff</a:t>
            </a:r>
            <a:endParaRPr lang="it-IT"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7890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Rete">
  <a:themeElements>
    <a:clrScheme name="Ret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et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ete">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TM03457485[[fn=Rete]]</Template>
  <TotalTime>211</TotalTime>
  <Words>393</Words>
  <Application>Microsoft Office PowerPoint</Application>
  <PresentationFormat>Personalizzato</PresentationFormat>
  <Paragraphs>36</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Rete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Ed</dc:creator>
  <cp:lastModifiedBy>Utente sconosciuto</cp:lastModifiedBy>
  <cp:revision>21</cp:revision>
  <cp:lastPrinted>2019-12-11T11:15:37Z</cp:lastPrinted>
  <dcterms:created xsi:type="dcterms:W3CDTF">2019-12-11T10:07:06Z</dcterms:created>
  <dcterms:modified xsi:type="dcterms:W3CDTF">2020-10-13T07:39:19Z</dcterms:modified>
</cp:coreProperties>
</file>